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82" r:id="rId3"/>
    <p:sldId id="258" r:id="rId4"/>
    <p:sldId id="257" r:id="rId5"/>
    <p:sldId id="261" r:id="rId6"/>
    <p:sldId id="259" r:id="rId7"/>
    <p:sldId id="260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7" r:id="rId16"/>
    <p:sldId id="270" r:id="rId17"/>
    <p:sldId id="271" r:id="rId18"/>
    <p:sldId id="272" r:id="rId19"/>
    <p:sldId id="274" r:id="rId20"/>
    <p:sldId id="276" r:id="rId21"/>
    <p:sldId id="278" r:id="rId22"/>
    <p:sldId id="280" r:id="rId23"/>
    <p:sldId id="281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altLang="zh-TW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altLang="zh-TW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1491" y="492616"/>
            <a:ext cx="8001000" cy="2971801"/>
          </a:xfrm>
        </p:spPr>
        <p:txBody>
          <a:bodyPr/>
          <a:lstStyle/>
          <a:p>
            <a:r>
              <a:rPr lang="zh-TW" altLang="en-US" dirty="0"/>
              <a:t>倫理學期末報告 </a:t>
            </a:r>
            <a:r>
              <a:rPr lang="en-US" altLang="zh-TW" dirty="0"/>
              <a:t>- </a:t>
            </a:r>
            <a:r>
              <a:rPr lang="zh-TW" altLang="en-US" dirty="0"/>
              <a:t>第 </a:t>
            </a:r>
            <a:r>
              <a:rPr lang="zh-TW" altLang="en-US" dirty="0" smtClean="0"/>
              <a:t>組 </a:t>
            </a:r>
            <a:endParaRPr lang="zh-TW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51919" y="5400065"/>
            <a:ext cx="6940081" cy="562854"/>
          </a:xfrm>
        </p:spPr>
        <p:txBody>
          <a:bodyPr/>
          <a:lstStyle/>
          <a:p>
            <a:r>
              <a:rPr lang="zh-TW" alt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組員 </a:t>
            </a:r>
            <a:r>
              <a:rPr lang="en-US" altLang="zh-TW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</a:t>
            </a:r>
            <a:r>
              <a:rPr lang="zh-TW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游</a:t>
            </a:r>
            <a:r>
              <a:rPr lang="zh-TW" alt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仁、何逸倫、姜驊、劉昱均、藍晧珉、</a:t>
            </a:r>
            <a:r>
              <a:rPr lang="zh-TW" alt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陳柏宇</a:t>
            </a:r>
            <a:endParaRPr lang="zh-TW" alt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433851" y="3869387"/>
            <a:ext cx="7951073" cy="11920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6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反蘇清泉遊行動機的倫理學依據討論</a:t>
            </a:r>
          </a:p>
        </p:txBody>
      </p:sp>
    </p:spTree>
    <p:extLst>
      <p:ext uri="{BB962C8B-B14F-4D97-AF65-F5344CB8AC3E}">
        <p14:creationId xmlns:p14="http://schemas.microsoft.com/office/powerpoint/2010/main" val="13064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9858" y="4513090"/>
            <a:ext cx="5105307" cy="1507067"/>
          </a:xfrm>
        </p:spPr>
        <p:txBody>
          <a:bodyPr>
            <a:normAutofit/>
          </a:bodyPr>
          <a:lstStyle/>
          <a:p>
            <a:r>
              <a:rPr lang="zh-TW" alt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dobe 楷体 Std R" panose="02020400000000000000" pitchFamily="18" charset="-128"/>
                <a:ea typeface="Adobe 楷体 Std R" panose="02020400000000000000" pitchFamily="18" charset="-128"/>
              </a:rPr>
              <a:t>蘇清泉擔任立委期間之爭議性言論</a:t>
            </a:r>
            <a:endParaRPr lang="zh-TW" altLang="en-US" sz="2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11491" y="492616"/>
            <a:ext cx="8001000" cy="2971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sz="4400" dirty="0" smtClean="0"/>
              <a:t>Event 3 – </a:t>
            </a:r>
          </a:p>
          <a:p>
            <a:r>
              <a:rPr lang="zh-TW" altLang="en-US" dirty="0" smtClean="0"/>
              <a:t>   </a:t>
            </a:r>
            <a:endParaRPr lang="en-US" altLang="zh-TW" dirty="0" smtClean="0"/>
          </a:p>
          <a:p>
            <a:r>
              <a:rPr lang="zh-TW" altLang="en-US" dirty="0" smtClean="0"/>
              <a:t>   指控</a:t>
            </a:r>
            <a:r>
              <a:rPr lang="zh-TW" altLang="en-US" dirty="0"/>
              <a:t>活摘器官</a:t>
            </a:r>
          </a:p>
        </p:txBody>
      </p:sp>
    </p:spTree>
    <p:extLst>
      <p:ext uri="{BB962C8B-B14F-4D97-AF65-F5344CB8AC3E}">
        <p14:creationId xmlns:p14="http://schemas.microsoft.com/office/powerpoint/2010/main" val="401199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494" t="477" r="20152" b="-1"/>
          <a:stretch/>
        </p:blipFill>
        <p:spPr>
          <a:xfrm>
            <a:off x="684212" y="2048633"/>
            <a:ext cx="6064318" cy="46258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067" t="13689" r="38452" b="3389"/>
          <a:stretch/>
        </p:blipFill>
        <p:spPr>
          <a:xfrm rot="216886">
            <a:off x="5627220" y="422133"/>
            <a:ext cx="6080044" cy="56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856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9858" y="4513090"/>
            <a:ext cx="5105307" cy="1507067"/>
          </a:xfrm>
        </p:spPr>
        <p:txBody>
          <a:bodyPr>
            <a:normAutofit/>
          </a:bodyPr>
          <a:lstStyle/>
          <a:p>
            <a:r>
              <a:rPr lang="zh-TW" altLang="en-US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dobe 楷体 Std R" panose="02020400000000000000" pitchFamily="18" charset="-128"/>
                <a:ea typeface="Adobe 楷体 Std R" panose="02020400000000000000" pitchFamily="18" charset="-128"/>
              </a:rPr>
              <a:t>蘇清泉爭議性言論 </a:t>
            </a:r>
            <a:r>
              <a:rPr lang="en-US" altLang="zh-TW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dobe 楷体 Std R" panose="02020400000000000000" pitchFamily="18" charset="-128"/>
                <a:ea typeface="Adobe 楷体 Std R" panose="02020400000000000000" pitchFamily="18" charset="-128"/>
              </a:rPr>
              <a:t>- </a:t>
            </a:r>
            <a:r>
              <a:rPr lang="zh-TW" altLang="en-US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從法律討論</a:t>
            </a:r>
            <a:endParaRPr lang="zh-TW" altLang="en-US" sz="24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11491" y="492616"/>
            <a:ext cx="8001000" cy="2971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sz="4400" dirty="0" smtClean="0"/>
              <a:t>Controversy – </a:t>
            </a:r>
          </a:p>
          <a:p>
            <a:r>
              <a:rPr lang="zh-TW" altLang="en-US" dirty="0" smtClean="0"/>
              <a:t>   </a:t>
            </a:r>
            <a:endParaRPr lang="en-US" altLang="zh-TW" dirty="0" smtClean="0"/>
          </a:p>
          <a:p>
            <a:r>
              <a:rPr lang="zh-TW" altLang="en-US" dirty="0" smtClean="0"/>
              <a:t>   </a:t>
            </a:r>
            <a:endParaRPr lang="zh-TW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11491" y="2086377"/>
            <a:ext cx="9193884" cy="230832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zh-TW" sz="3600" dirty="0">
                <a:solidFill>
                  <a:srgbClr val="FFFF00"/>
                </a:solidFill>
              </a:rPr>
              <a:t>有關蘇清泉</a:t>
            </a:r>
            <a:r>
              <a:rPr lang="zh-TW" altLang="en-US" sz="3600" dirty="0">
                <a:solidFill>
                  <a:srgbClr val="FFFF00"/>
                </a:solidFill>
              </a:rPr>
              <a:t>之言論經全聯會召開</a:t>
            </a:r>
            <a:r>
              <a:rPr lang="zh-TW" altLang="zh-TW" sz="3600" dirty="0">
                <a:solidFill>
                  <a:srgbClr val="FFFF00"/>
                </a:solidFill>
              </a:rPr>
              <a:t>醫學倫理暨紀律委員會後</a:t>
            </a:r>
            <a:r>
              <a:rPr lang="zh-TW" altLang="en-US" sz="3600" dirty="0">
                <a:solidFill>
                  <a:srgbClr val="FFFF00"/>
                </a:solidFill>
              </a:rPr>
              <a:t>，認為因其立委身分而受言論免責權之保護，非委員會可評論，故不予</a:t>
            </a:r>
            <a:r>
              <a:rPr lang="zh-TW" altLang="en-US" sz="3600" dirty="0" smtClean="0">
                <a:solidFill>
                  <a:srgbClr val="FFFF00"/>
                </a:solidFill>
              </a:rPr>
              <a:t>懲處</a:t>
            </a:r>
            <a:endParaRPr lang="zh-TW" altLang="en-US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39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9858" y="4513090"/>
            <a:ext cx="5105307" cy="1507067"/>
          </a:xfrm>
        </p:spPr>
        <p:txBody>
          <a:bodyPr>
            <a:normAutofit/>
          </a:bodyPr>
          <a:lstStyle/>
          <a:p>
            <a:r>
              <a:rPr lang="zh-TW" altLang="en-US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dobe 楷体 Std R" panose="02020400000000000000" pitchFamily="18" charset="-128"/>
                <a:ea typeface="Adobe 楷体 Std R" panose="02020400000000000000" pitchFamily="18" charset="-128"/>
              </a:rPr>
              <a:t>蘇清泉爭議性言論 </a:t>
            </a:r>
            <a:r>
              <a:rPr lang="en-US" altLang="zh-TW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dobe 楷体 Std R" panose="02020400000000000000" pitchFamily="18" charset="-128"/>
                <a:ea typeface="Adobe 楷体 Std R" panose="02020400000000000000" pitchFamily="18" charset="-128"/>
              </a:rPr>
              <a:t>- </a:t>
            </a:r>
            <a:r>
              <a:rPr lang="zh-TW" altLang="en-US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從法律討論</a:t>
            </a:r>
            <a:endParaRPr lang="zh-TW" altLang="en-US" sz="24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11491" y="90150"/>
            <a:ext cx="8001000" cy="2971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sz="4400" dirty="0" smtClean="0"/>
              <a:t>Controversy – </a:t>
            </a:r>
          </a:p>
          <a:p>
            <a:r>
              <a:rPr lang="zh-TW" altLang="en-US" dirty="0" smtClean="0"/>
              <a:t>   </a:t>
            </a:r>
            <a:endParaRPr lang="en-US" altLang="zh-TW" dirty="0" smtClean="0"/>
          </a:p>
          <a:p>
            <a:r>
              <a:rPr lang="zh-TW" altLang="en-US" dirty="0" smtClean="0"/>
              <a:t>   </a:t>
            </a:r>
            <a:endParaRPr lang="zh-TW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11491" y="1468191"/>
            <a:ext cx="9193884" cy="34163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3600" dirty="0"/>
              <a:t>立委之言論免責</a:t>
            </a:r>
            <a:r>
              <a:rPr lang="zh-TW" altLang="en-US" sz="3600" dirty="0" smtClean="0"/>
              <a:t>權 </a:t>
            </a:r>
            <a:r>
              <a:rPr lang="en-US" altLang="zh-TW" sz="3600" dirty="0" smtClean="0"/>
              <a:t>– </a:t>
            </a:r>
          </a:p>
          <a:p>
            <a:endParaRPr lang="en-US" altLang="zh-TW" sz="3600" dirty="0" smtClean="0"/>
          </a:p>
          <a:p>
            <a:r>
              <a:rPr lang="zh-TW" altLang="en-US" sz="3600" dirty="0" smtClean="0"/>
              <a:t>源自</a:t>
            </a:r>
            <a:r>
              <a:rPr lang="zh-TW" altLang="zh-TW" sz="3600" dirty="0"/>
              <a:t>憲法第</a:t>
            </a:r>
            <a:r>
              <a:rPr lang="en-US" altLang="zh-TW" sz="3600" dirty="0"/>
              <a:t>73</a:t>
            </a:r>
            <a:r>
              <a:rPr lang="zh-TW" altLang="zh-TW" sz="3600" dirty="0"/>
              <a:t>條</a:t>
            </a:r>
            <a:r>
              <a:rPr lang="zh-TW" altLang="en-US" sz="3600" dirty="0"/>
              <a:t>：</a:t>
            </a:r>
            <a:r>
              <a:rPr lang="zh-TW" altLang="zh-TW" sz="3600" dirty="0"/>
              <a:t>「立法委員在院內所為之言論及表決，對院外不負責任。</a:t>
            </a:r>
            <a:r>
              <a:rPr lang="zh-TW" altLang="zh-TW" sz="3600" dirty="0" smtClean="0"/>
              <a:t>」</a:t>
            </a:r>
            <a:r>
              <a:rPr lang="en-US" altLang="zh-TW" sz="3600" dirty="0" smtClean="0"/>
              <a:t>, </a:t>
            </a:r>
            <a:r>
              <a:rPr lang="zh-TW" altLang="zh-TW" sz="3600" dirty="0" smtClean="0"/>
              <a:t>行使</a:t>
            </a:r>
            <a:r>
              <a:rPr lang="zh-TW" altLang="zh-TW" sz="3600" dirty="0"/>
              <a:t>職權所為之言論及表決</a:t>
            </a:r>
            <a:r>
              <a:rPr lang="zh-TW" altLang="en-US" sz="3600" dirty="0"/>
              <a:t>不</a:t>
            </a:r>
            <a:r>
              <a:rPr lang="zh-TW" altLang="zh-TW" sz="3600" dirty="0"/>
              <a:t>負民事上損害賠償責任或受刑事上之訴</a:t>
            </a:r>
            <a:r>
              <a:rPr lang="zh-TW" altLang="zh-TW" sz="3600" dirty="0" smtClean="0"/>
              <a:t>追</a:t>
            </a:r>
            <a:r>
              <a:rPr lang="en-US" altLang="zh-TW" sz="3600" dirty="0" smtClean="0"/>
              <a:t> ,</a:t>
            </a:r>
            <a:r>
              <a:rPr lang="zh-TW" altLang="en-US" sz="3600" dirty="0" smtClean="0"/>
              <a:t>然而 </a:t>
            </a:r>
            <a:r>
              <a:rPr lang="en-US" altLang="zh-TW" sz="3600" dirty="0" smtClean="0"/>
              <a:t>, </a:t>
            </a:r>
            <a:r>
              <a:rPr lang="zh-TW" altLang="en-US" sz="3600" dirty="0" smtClean="0"/>
              <a:t>有</a:t>
            </a:r>
            <a:r>
              <a:rPr lang="zh-TW" altLang="en-US" sz="3600" dirty="0"/>
              <a:t>狹義與廣義之</a:t>
            </a:r>
            <a:r>
              <a:rPr lang="zh-TW" altLang="en-US" sz="3600" dirty="0" smtClean="0"/>
              <a:t>分</a:t>
            </a:r>
            <a:endParaRPr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347544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9858" y="4513090"/>
            <a:ext cx="5105307" cy="1507067"/>
          </a:xfrm>
        </p:spPr>
        <p:txBody>
          <a:bodyPr>
            <a:normAutofit/>
          </a:bodyPr>
          <a:lstStyle/>
          <a:p>
            <a:r>
              <a:rPr lang="zh-TW" altLang="en-US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dobe 楷体 Std R" panose="02020400000000000000" pitchFamily="18" charset="-128"/>
                <a:ea typeface="Adobe 楷体 Std R" panose="02020400000000000000" pitchFamily="18" charset="-128"/>
              </a:rPr>
              <a:t>蘇清泉爭議性言論 </a:t>
            </a:r>
            <a:r>
              <a:rPr lang="en-US" altLang="zh-TW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dobe 楷体 Std R" panose="02020400000000000000" pitchFamily="18" charset="-128"/>
                <a:ea typeface="Adobe 楷体 Std R" panose="02020400000000000000" pitchFamily="18" charset="-128"/>
              </a:rPr>
              <a:t>- </a:t>
            </a:r>
            <a:r>
              <a:rPr lang="zh-TW" altLang="en-US" sz="2400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從法律討論</a:t>
            </a:r>
            <a:endParaRPr lang="zh-TW" altLang="en-US" sz="2400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11491" y="90150"/>
            <a:ext cx="8001000" cy="2971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sz="4400" dirty="0" smtClean="0"/>
              <a:t>Controversy – </a:t>
            </a:r>
          </a:p>
          <a:p>
            <a:r>
              <a:rPr lang="zh-TW" altLang="en-US" dirty="0" smtClean="0"/>
              <a:t>   </a:t>
            </a:r>
            <a:endParaRPr lang="en-US" altLang="zh-TW" dirty="0" smtClean="0"/>
          </a:p>
          <a:p>
            <a:r>
              <a:rPr lang="zh-TW" altLang="en-US" dirty="0" smtClean="0"/>
              <a:t>   </a:t>
            </a:r>
            <a:endParaRPr lang="zh-TW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11491" y="1468191"/>
            <a:ext cx="9193884" cy="35394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3200" dirty="0"/>
              <a:t>對於言論免責權之</a:t>
            </a:r>
            <a:r>
              <a:rPr lang="zh-TW" altLang="en-US" sz="3200" dirty="0" smtClean="0"/>
              <a:t>規範 </a:t>
            </a:r>
            <a:r>
              <a:rPr lang="en-US" altLang="zh-TW" sz="3200" dirty="0" smtClean="0"/>
              <a:t>– </a:t>
            </a:r>
          </a:p>
          <a:p>
            <a:endParaRPr lang="en-US" altLang="zh-TW" sz="3200" dirty="0" smtClean="0"/>
          </a:p>
          <a:p>
            <a:r>
              <a:rPr lang="zh-TW" altLang="en-US" sz="3200" dirty="0"/>
              <a:t>因屬憲法規範，基本上為帝王</a:t>
            </a:r>
            <a:r>
              <a:rPr lang="zh-TW" altLang="en-US" sz="3200" dirty="0" smtClean="0"/>
              <a:t>條款</a:t>
            </a:r>
            <a:r>
              <a:rPr lang="en-US" altLang="zh-TW" sz="3200" dirty="0" smtClean="0"/>
              <a:t> , </a:t>
            </a:r>
            <a:r>
              <a:rPr lang="zh-TW" altLang="en-US" sz="3200" dirty="0" smtClean="0"/>
              <a:t>但</a:t>
            </a:r>
            <a:r>
              <a:rPr lang="zh-TW" altLang="en-US" sz="3200" dirty="0"/>
              <a:t>依據憲法第</a:t>
            </a:r>
            <a:r>
              <a:rPr lang="en-US" altLang="zh-TW" sz="3200" dirty="0"/>
              <a:t>23</a:t>
            </a:r>
            <a:r>
              <a:rPr lang="zh-TW" altLang="en-US" sz="3200" dirty="0"/>
              <a:t>條比例原則之規範，訂定</a:t>
            </a:r>
            <a:r>
              <a:rPr lang="zh-TW" altLang="zh-TW" sz="3200" dirty="0"/>
              <a:t>「立法委員行為法」</a:t>
            </a:r>
            <a:r>
              <a:rPr lang="zh-TW" altLang="en-US" sz="3200" dirty="0"/>
              <a:t>加以</a:t>
            </a:r>
            <a:r>
              <a:rPr lang="zh-TW" altLang="en-US" sz="3200" dirty="0" smtClean="0"/>
              <a:t>限制</a:t>
            </a:r>
            <a:r>
              <a:rPr lang="en-US" altLang="zh-TW" sz="3200" dirty="0" smtClean="0"/>
              <a:t> , </a:t>
            </a:r>
            <a:r>
              <a:rPr lang="zh-TW" altLang="zh-TW" sz="3200" dirty="0" smtClean="0"/>
              <a:t>立法委員</a:t>
            </a:r>
            <a:r>
              <a:rPr lang="zh-TW" altLang="zh-TW" sz="3200" dirty="0"/>
              <a:t>行為法第</a:t>
            </a:r>
            <a:r>
              <a:rPr lang="en-US" altLang="zh-TW" sz="3200" dirty="0"/>
              <a:t>7</a:t>
            </a:r>
            <a:r>
              <a:rPr lang="zh-TW" altLang="zh-TW" sz="3200" dirty="0"/>
              <a:t>條</a:t>
            </a:r>
            <a:r>
              <a:rPr lang="zh-TW" altLang="en-US" sz="3200" dirty="0"/>
              <a:t>規定立委在違反本法後交由紀律委員會議</a:t>
            </a:r>
            <a:r>
              <a:rPr lang="zh-TW" altLang="en-US" sz="3200" dirty="0" smtClean="0"/>
              <a:t>處</a:t>
            </a:r>
            <a:r>
              <a:rPr lang="en-US" altLang="zh-TW" sz="3200" dirty="0" smtClean="0"/>
              <a:t> , </a:t>
            </a:r>
            <a:r>
              <a:rPr lang="zh-TW" altLang="en-US" sz="3200" dirty="0" smtClean="0"/>
              <a:t>只有</a:t>
            </a:r>
            <a:r>
              <a:rPr lang="zh-TW" altLang="en-US" sz="3200" dirty="0"/>
              <a:t>紀律委員會認定其違法後才會喪失言論免責權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18742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158637" y="3222341"/>
            <a:ext cx="5354298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sz="3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反對蘇清泉論點的釐清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11491" y="492616"/>
            <a:ext cx="8001000" cy="2971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sz="4400" dirty="0"/>
              <a:t>實地訪談摘要</a:t>
            </a:r>
          </a:p>
        </p:txBody>
      </p:sp>
    </p:spTree>
    <p:extLst>
      <p:ext uri="{BB962C8B-B14F-4D97-AF65-F5344CB8AC3E}">
        <p14:creationId xmlns:p14="http://schemas.microsoft.com/office/powerpoint/2010/main" val="388915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091245" y="5131275"/>
            <a:ext cx="393762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反對蘇清泉論點的釐清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11491" y="492616"/>
            <a:ext cx="8001000" cy="2971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dirty="0"/>
              <a:t>反對</a:t>
            </a:r>
            <a:r>
              <a:rPr lang="zh-TW" altLang="en-US" dirty="0" smtClean="0"/>
              <a:t>原因 </a:t>
            </a:r>
            <a:r>
              <a:rPr lang="en-US" altLang="zh-TW" dirty="0" smtClean="0"/>
              <a:t>1 </a:t>
            </a:r>
            <a:r>
              <a:rPr lang="en-US" altLang="zh-TW" sz="4400" dirty="0" smtClean="0"/>
              <a:t>– </a:t>
            </a:r>
          </a:p>
          <a:p>
            <a:r>
              <a:rPr lang="zh-TW" altLang="en-US" dirty="0" smtClean="0"/>
              <a:t>   </a:t>
            </a:r>
            <a:endParaRPr lang="en-US" altLang="zh-TW" dirty="0" smtClean="0"/>
          </a:p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醫師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倫理應重於言論自由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6092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反對原因一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醫師倫理應重於言論自由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84212" y="2218386"/>
            <a:ext cx="8534400" cy="3615267"/>
          </a:xfrm>
        </p:spPr>
        <p:txBody>
          <a:bodyPr>
            <a:noAutofit/>
          </a:bodyPr>
          <a:lstStyle/>
          <a:p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蘇清泉違反醫師倫理諸多規定，是否適任醫師職務已有疑慮，遑論以理事長職務代醫界發言</a:t>
            </a:r>
            <a:endParaRPr lang="en-US" altLang="zh-TW" sz="3000" dirty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醫師倫理內容</a:t>
            </a:r>
            <a:endParaRPr lang="en-US" altLang="zh-TW" sz="30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&lt;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第三條</a:t>
            </a: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&gt;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醫師應謹言慎行，態度誠懇並注意禮節以共同維護醫師職業尊嚴與專業形象</a:t>
            </a:r>
            <a:endParaRPr lang="en-US" altLang="zh-TW" sz="30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多次不當發言       </a:t>
            </a:r>
            <a:endParaRPr lang="en-US" altLang="zh-TW" sz="30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        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      </a:t>
            </a: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/>
              <a:t> </a:t>
            </a:r>
            <a:r>
              <a:rPr lang="en-US" altLang="zh-TW" dirty="0" smtClean="0"/>
              <a:t>  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377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354227"/>
            <a:ext cx="10515600" cy="5822736"/>
          </a:xfrm>
        </p:spPr>
        <p:txBody>
          <a:bodyPr/>
          <a:lstStyle/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&lt;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第六條</a:t>
            </a: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&gt;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醫師在有關公共衛生、健康教育、環境保護、訂立影響社區居民健康或福祉的法規和出庭作證等事務上，應分擔對社會的專業責任</a:t>
            </a:r>
            <a:endParaRPr lang="en-US" altLang="zh-TW" sz="30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以國民黨不分區立委身分對攸關全國民眾健康議題發表不當言論</a:t>
            </a: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(1.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餿水油可吃 </a:t>
            </a: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於政府擬調漲菸稅之專案報告中稱</a:t>
            </a: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調漲菸價對中下層影響最大，鄉下有句台語順口溜喝酒救經濟、抽菸救環保，怎可剝奪他們唯一樂趣</a:t>
            </a: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?)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多次以荒謬言論誤導民眾觀念</a:t>
            </a:r>
            <a:endParaRPr lang="en-US" altLang="zh-TW" sz="30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5285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2442" y="878745"/>
            <a:ext cx="10515600" cy="597925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&lt;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第十七條</a:t>
            </a: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&gt;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醫師不以不正當方法，妨礙病人對其他醫師之信賴</a:t>
            </a:r>
            <a:endParaRPr lang="en-US" altLang="zh-TW" sz="24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&lt;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第十八條</a:t>
            </a: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&gt;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醫師應避免因個人動機質疑其他醫師之聲譽</a:t>
            </a:r>
            <a:endParaRPr lang="en-US" altLang="zh-TW" sz="24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&lt;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第二十八條</a:t>
            </a: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&gt;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不得有誤導民眾或使民眾陷於錯誤判斷之陳述</a:t>
            </a:r>
            <a:endParaRPr lang="en-US" altLang="zh-TW" sz="24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4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於</a:t>
            </a: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103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11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日國會質詢發表</a:t>
            </a: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0" indent="0">
              <a:buNone/>
            </a:pP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其他醫學中心都不會在器官移植前裝葉克膜，只有台大會，會不會有問題</a:t>
            </a: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?</a:t>
            </a:r>
          </a:p>
          <a:p>
            <a:pPr marL="0" indent="0">
              <a:buNone/>
            </a:pP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台大打</a:t>
            </a:r>
            <a:r>
              <a:rPr lang="en-US" altLang="zh-TW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pentolamine</a:t>
            </a: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, heparin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是害死病人，駭人聽聞</a:t>
            </a:r>
            <a:endParaRPr lang="en-US" altLang="zh-TW" sz="24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應該把台大有史以來所有的移植病例全部調出來一一徹查</a:t>
            </a:r>
            <a:endParaRPr lang="en-US" altLang="zh-TW" sz="24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4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這些皆為與事實不符的荒謬指控，惡意詆毀醫學中心及救治病人之醫師，令病人及家屬對醫師產生不信賴感，使得將進行器官捐贈的民眾對國內器捐有活摘器官疑慮，不僅引響台灣器捐發展，更令所有醫師感到職業尊嚴遭到踐踏</a:t>
            </a:r>
            <a:endParaRPr lang="en-US" altLang="zh-TW" sz="24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07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282" t="5942" r="23405" b="49340"/>
          <a:stretch/>
        </p:blipFill>
        <p:spPr>
          <a:xfrm rot="21304856">
            <a:off x="576497" y="721865"/>
            <a:ext cx="9458037" cy="41491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8886" t="17738" r="43995" b="4621"/>
          <a:stretch/>
        </p:blipFill>
        <p:spPr>
          <a:xfrm>
            <a:off x="6520245" y="685800"/>
            <a:ext cx="4829577" cy="567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48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2441" y="-863696"/>
            <a:ext cx="11152031" cy="5649741"/>
          </a:xfrm>
        </p:spPr>
        <p:txBody>
          <a:bodyPr/>
          <a:lstStyle/>
          <a:p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當台灣急診醫師被病人暴力侵襲，竟反而將砲口轉向醫師</a:t>
            </a:r>
            <a:endParaRPr lang="en-US" altLang="zh-TW" sz="32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sz="3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忝稱為醫師公會大家長，不但沒替醫師爭取公道，反陷醫師同仁於不義</a:t>
            </a:r>
            <a:endParaRPr lang="zh-TW" altLang="en-US" sz="3200" dirty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75771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449395" y="5350933"/>
            <a:ext cx="7249174" cy="1507067"/>
          </a:xfrm>
        </p:spPr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反對原因二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言論自由亦有限度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3754" y="1226713"/>
            <a:ext cx="10687833" cy="3615267"/>
          </a:xfrm>
        </p:spPr>
        <p:txBody>
          <a:bodyPr>
            <a:noAutofit/>
          </a:bodyPr>
          <a:lstStyle/>
          <a:p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言論自由雖是一項基本權利，但它不是絕對，不能被用作發表暴力、誹謗、煽動顛覆或淫穢言行的理由</a:t>
            </a:r>
            <a:endParaRPr lang="en-US" altLang="zh-TW" sz="30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言論自由的限制可通過法律制裁或社會反對</a:t>
            </a:r>
            <a:endParaRPr lang="en-US" altLang="zh-TW" sz="30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美國法院發展出雙階理論，其認為淫蕩、猥褻性言論、粗俗言論、誹謗性言論，並未涉及任何思想及意見之表達，而無任何社會加值，即使可能為社會帶來利益，其利益也明顯小於限制這些言論所欲維持之社會秩序與道德規範</a:t>
            </a:r>
            <a:endParaRPr lang="zh-TW" altLang="en-US" sz="3000" dirty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1304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84212" y="1625598"/>
            <a:ext cx="10211315" cy="3615267"/>
          </a:xfrm>
        </p:spPr>
        <p:txBody>
          <a:bodyPr>
            <a:normAutofit/>
          </a:bodyPr>
          <a:lstStyle/>
          <a:p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憲法第</a:t>
            </a: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73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條規定言論免責權</a:t>
            </a:r>
            <a:r>
              <a:rPr lang="en-US" altLang="zh-TW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立法委員在院內所為之言論及表決，對院外不負責任</a:t>
            </a:r>
            <a:endParaRPr lang="en-US" altLang="zh-TW" sz="3000" dirty="0" smtClean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sz="3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此並非代表其毫無紀律約束力可言，只是較為鬆散與薄弱</a:t>
            </a:r>
            <a:endParaRPr lang="zh-TW" altLang="en-US" sz="3000" dirty="0">
              <a:solidFill>
                <a:schemeClr val="tx2">
                  <a:lumMod val="60000"/>
                  <a:lumOff val="4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63406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3314" name="Picture 2" descr="https://fbcdn-sphotos-d-a.akamaihd.net/hphotos-ak-xpf1/v/t1.0-9/10178016_762004320547718_5746054702113859684_n.jpg?oh=80d4ebf81ccb3c4365937f26ebab8eb0&amp;oe=556CD08C&amp;__gda__=1429100006_142f0a55a39f2662ffadd7b809347cd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4978" y="361045"/>
            <a:ext cx="8395997" cy="6296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98332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146" name="Picture 2" descr="thank-you-paprik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279" y="499535"/>
            <a:ext cx="9503580" cy="592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26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1810">
            <a:off x="6856252" y="718236"/>
            <a:ext cx="4724723" cy="5238053"/>
          </a:xfrm>
        </p:spPr>
      </p:pic>
      <p:pic>
        <p:nvPicPr>
          <p:cNvPr id="2050" name="Picture 2" descr="黑心油”起风波 明洁公司被曝非法收集地沟油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40" y="2002396"/>
            <a:ext cx="6625051" cy="44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31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9858" y="4513090"/>
            <a:ext cx="5105307" cy="1507067"/>
          </a:xfrm>
        </p:spPr>
        <p:txBody>
          <a:bodyPr>
            <a:normAutofit/>
          </a:bodyPr>
          <a:lstStyle/>
          <a:p>
            <a:r>
              <a:rPr lang="zh-TW" alt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dobe 楷体 Std R" panose="02020400000000000000" pitchFamily="18" charset="-128"/>
                <a:ea typeface="Adobe 楷体 Std R" panose="02020400000000000000" pitchFamily="18" charset="-128"/>
              </a:rPr>
              <a:t>蘇清泉擔任立委期間之爭議性言論</a:t>
            </a:r>
            <a:endParaRPr lang="zh-TW" altLang="en-US" sz="2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11491" y="492616"/>
            <a:ext cx="8001000" cy="2971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sz="4400" dirty="0" smtClean="0"/>
              <a:t>Event 1 – </a:t>
            </a:r>
          </a:p>
          <a:p>
            <a:r>
              <a:rPr lang="zh-TW" altLang="en-US" dirty="0" smtClean="0"/>
              <a:t>   </a:t>
            </a:r>
            <a:endParaRPr lang="en-US" altLang="zh-TW" dirty="0" smtClean="0"/>
          </a:p>
          <a:p>
            <a:r>
              <a:rPr lang="en-US" altLang="zh-TW" dirty="0"/>
              <a:t> </a:t>
            </a:r>
            <a:r>
              <a:rPr lang="en-US" altLang="zh-TW" dirty="0" smtClean="0"/>
              <a:t>   </a:t>
            </a:r>
            <a:r>
              <a:rPr lang="zh-TW" altLang="en-US" dirty="0" smtClean="0"/>
              <a:t> 食</a:t>
            </a:r>
            <a:r>
              <a:rPr lang="zh-TW" altLang="en-US" dirty="0"/>
              <a:t>安風暴 </a:t>
            </a:r>
            <a:r>
              <a:rPr lang="en-US" altLang="zh-TW" dirty="0"/>
              <a:t>- </a:t>
            </a:r>
            <a:r>
              <a:rPr lang="zh-TW" altLang="en-US" dirty="0"/>
              <a:t>餿水油的安全性問題</a:t>
            </a:r>
          </a:p>
        </p:txBody>
      </p:sp>
    </p:spTree>
    <p:extLst>
      <p:ext uri="{BB962C8B-B14F-4D97-AF65-F5344CB8AC3E}">
        <p14:creationId xmlns:p14="http://schemas.microsoft.com/office/powerpoint/2010/main" val="747247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91" y="2226288"/>
            <a:ext cx="7711895" cy="43358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7177" t="9282" r="39263" b="16444"/>
          <a:stretch/>
        </p:blipFill>
        <p:spPr>
          <a:xfrm>
            <a:off x="6567390" y="417439"/>
            <a:ext cx="4481848" cy="55769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94281">
            <a:off x="4071336" y="669699"/>
            <a:ext cx="7724099" cy="434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32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6" name="Picture 4" descr="https://sp.yimg.com/ib/th?id=HN.608033933485017959&amp;pid=15.1&amp;P=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92317">
            <a:off x="5835159" y="884433"/>
            <a:ext cx="5742948" cy="4039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所属词条 &gt; 暴力熊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2627290"/>
            <a:ext cx="5911753" cy="3783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574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9858" y="4513090"/>
            <a:ext cx="5105307" cy="1507067"/>
          </a:xfrm>
        </p:spPr>
        <p:txBody>
          <a:bodyPr>
            <a:normAutofit/>
          </a:bodyPr>
          <a:lstStyle/>
          <a:p>
            <a:r>
              <a:rPr lang="zh-TW" alt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dobe 楷体 Std R" panose="02020400000000000000" pitchFamily="18" charset="-128"/>
                <a:ea typeface="Adobe 楷体 Std R" panose="02020400000000000000" pitchFamily="18" charset="-128"/>
              </a:rPr>
              <a:t>蘇清泉擔任立委期間之爭議性言論</a:t>
            </a:r>
            <a:endParaRPr lang="zh-TW" altLang="en-US" sz="2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11491" y="492616"/>
            <a:ext cx="8001000" cy="2971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sz="4400" dirty="0" smtClean="0"/>
              <a:t>Event 2 – </a:t>
            </a:r>
          </a:p>
          <a:p>
            <a:r>
              <a:rPr lang="zh-TW" altLang="en-US" dirty="0" smtClean="0"/>
              <a:t>   </a:t>
            </a:r>
            <a:endParaRPr lang="en-US" altLang="zh-TW" dirty="0" smtClean="0"/>
          </a:p>
          <a:p>
            <a:r>
              <a:rPr lang="zh-TW" altLang="en-US" dirty="0" smtClean="0"/>
              <a:t>   急診室暴力 </a:t>
            </a:r>
            <a:r>
              <a:rPr lang="en-US" altLang="zh-TW" dirty="0" smtClean="0"/>
              <a:t>- </a:t>
            </a:r>
            <a:r>
              <a:rPr lang="zh-TW" altLang="en-US" dirty="0"/>
              <a:t>餿水油的安全性問題</a:t>
            </a:r>
          </a:p>
        </p:txBody>
      </p:sp>
    </p:spTree>
    <p:extLst>
      <p:ext uri="{BB962C8B-B14F-4D97-AF65-F5344CB8AC3E}">
        <p14:creationId xmlns:p14="http://schemas.microsoft.com/office/powerpoint/2010/main" val="17118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7597" t="2244" r="39541" b="13072"/>
          <a:stretch/>
        </p:blipFill>
        <p:spPr>
          <a:xfrm>
            <a:off x="566670" y="334852"/>
            <a:ext cx="4275786" cy="61947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221" t="24428"/>
          <a:stretch/>
        </p:blipFill>
        <p:spPr>
          <a:xfrm>
            <a:off x="2086377" y="466143"/>
            <a:ext cx="9729587" cy="552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09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124" name="Picture 4" descr="被影射強摘器官 柯文哲：很火大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89010">
            <a:off x="6303393" y="481609"/>
            <a:ext cx="5562645" cy="4023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... 功 人權 追查 國際 關於 中共 活 摘 器官 的 證據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700" y="2165140"/>
            <a:ext cx="7494475" cy="4271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35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65</TotalTime>
  <Words>864</Words>
  <Application>Microsoft Office PowerPoint</Application>
  <PresentationFormat>Widescreen</PresentationFormat>
  <Paragraphs>81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Adobe 楷体 Std R</vt:lpstr>
      <vt:lpstr>微軟正黑體</vt:lpstr>
      <vt:lpstr>標楷體</vt:lpstr>
      <vt:lpstr>Arial</vt:lpstr>
      <vt:lpstr>Century Gothic</vt:lpstr>
      <vt:lpstr>Wingdings</vt:lpstr>
      <vt:lpstr>Wingdings 3</vt:lpstr>
      <vt:lpstr>Slice</vt:lpstr>
      <vt:lpstr>倫理學期末報告 - 第 組 </vt:lpstr>
      <vt:lpstr>PowerPoint Presentation</vt:lpstr>
      <vt:lpstr>PowerPoint Presentation</vt:lpstr>
      <vt:lpstr>蘇清泉擔任立委期間之爭議性言論</vt:lpstr>
      <vt:lpstr>PowerPoint Presentation</vt:lpstr>
      <vt:lpstr>PowerPoint Presentation</vt:lpstr>
      <vt:lpstr>蘇清泉擔任立委期間之爭議性言論</vt:lpstr>
      <vt:lpstr>PowerPoint Presentation</vt:lpstr>
      <vt:lpstr>PowerPoint Presentation</vt:lpstr>
      <vt:lpstr>蘇清泉擔任立委期間之爭議性言論</vt:lpstr>
      <vt:lpstr>PowerPoint Presentation</vt:lpstr>
      <vt:lpstr>蘇清泉爭議性言論 - 從法律討論</vt:lpstr>
      <vt:lpstr>蘇清泉爭議性言論 - 從法律討論</vt:lpstr>
      <vt:lpstr>蘇清泉爭議性言論 - 從法律討論</vt:lpstr>
      <vt:lpstr>PowerPoint Presentation</vt:lpstr>
      <vt:lpstr>PowerPoint Presentation</vt:lpstr>
      <vt:lpstr>反對原因一:醫師倫理應重於言論自由</vt:lpstr>
      <vt:lpstr>PowerPoint Presentation</vt:lpstr>
      <vt:lpstr>PowerPoint Presentation</vt:lpstr>
      <vt:lpstr>PowerPoint Presentation</vt:lpstr>
      <vt:lpstr>反對原因二:言論自由亦有限度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倫理學期末報告 - 第 組 </dc:title>
  <dc:creator>蓝正雄</dc:creator>
  <cp:lastModifiedBy>蓝正雄</cp:lastModifiedBy>
  <cp:revision>9</cp:revision>
  <dcterms:created xsi:type="dcterms:W3CDTF">2015-01-07T14:23:48Z</dcterms:created>
  <dcterms:modified xsi:type="dcterms:W3CDTF">2015-01-07T15:29:39Z</dcterms:modified>
</cp:coreProperties>
</file>

<file path=docProps/thumbnail.jpeg>
</file>